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1" r:id="rId2"/>
    <p:sldId id="264" r:id="rId3"/>
    <p:sldId id="263" r:id="rId4"/>
    <p:sldId id="265" r:id="rId5"/>
    <p:sldId id="262" r:id="rId6"/>
    <p:sldId id="267" r:id="rId7"/>
    <p:sldId id="266" r:id="rId8"/>
    <p:sldId id="268" r:id="rId9"/>
    <p:sldId id="269" r:id="rId10"/>
    <p:sldId id="270" r:id="rId11"/>
  </p:sldIdLst>
  <p:sldSz cx="9144000" cy="6858000" type="screen4x3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CC99"/>
    <a:srgbClr val="FFFF99"/>
    <a:srgbClr val="CCFFCC"/>
    <a:srgbClr val="FF9900"/>
    <a:srgbClr val="008000"/>
    <a:srgbClr val="993300"/>
    <a:srgbClr val="FFFF66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6" autoAdjust="0"/>
    <p:restoredTop sz="99639" autoAdjust="0"/>
  </p:normalViewPr>
  <p:slideViewPr>
    <p:cSldViewPr>
      <p:cViewPr>
        <p:scale>
          <a:sx n="75" d="100"/>
          <a:sy n="75" d="100"/>
        </p:scale>
        <p:origin x="-2934" y="-9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7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6"/>
          <c:dPt>
            <c:idx val="0"/>
            <c:bubble3D val="0"/>
            <c:spPr>
              <a:solidFill>
                <a:srgbClr val="FFA72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D647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66CC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CC99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CC79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FFF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113</c:v>
                </c:pt>
                <c:pt idx="1">
                  <c:v>111</c:v>
                </c:pt>
                <c:pt idx="2">
                  <c:v>119</c:v>
                </c:pt>
                <c:pt idx="3">
                  <c:v>111</c:v>
                </c:pt>
                <c:pt idx="4">
                  <c:v>157</c:v>
                </c:pt>
                <c:pt idx="5">
                  <c:v>261</c:v>
                </c:pt>
                <c:pt idx="6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r">
              <a:defRPr sz="1200"/>
            </a:lvl1pPr>
          </a:lstStyle>
          <a:p>
            <a:fld id="{018008A1-1B9E-4055-9939-CA6E25C48AD4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787" cy="496967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6967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r">
              <a:defRPr sz="1200"/>
            </a:lvl1pPr>
          </a:lstStyle>
          <a:p>
            <a:fld id="{71E6FB48-E6DB-4B0D-B98A-59AFA85C55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861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599A9-2C6E-4D1B-A51E-23386312D357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756AC-2FB7-46B8-9F86-FAE4DBD48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76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29FE0-E92F-4634-B9FF-2F6BB16B577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250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2855-47A4-4975-8FB2-D589B17BCFE9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4FEE-2F65-464F-BF06-52F9AC4BE8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2855-47A4-4975-8FB2-D589B17BCFE9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4FEE-2F65-464F-BF06-52F9AC4BE8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2855-47A4-4975-8FB2-D589B17BCFE9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4FEE-2F65-464F-BF06-52F9AC4BE8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2855-47A4-4975-8FB2-D589B17BCFE9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4FEE-2F65-464F-BF06-52F9AC4BE8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2855-47A4-4975-8FB2-D589B17BCFE9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4FEE-2F65-464F-BF06-52F9AC4BE8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2855-47A4-4975-8FB2-D589B17BCFE9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4FEE-2F65-464F-BF06-52F9AC4BE8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2855-47A4-4975-8FB2-D589B17BCFE9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4FEE-2F65-464F-BF06-52F9AC4BE8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2855-47A4-4975-8FB2-D589B17BCFE9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4FEE-2F65-464F-BF06-52F9AC4BE8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2855-47A4-4975-8FB2-D589B17BCFE9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4FEE-2F65-464F-BF06-52F9AC4BE8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2855-47A4-4975-8FB2-D589B17BCFE9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4FEE-2F65-464F-BF06-52F9AC4BE8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2855-47A4-4975-8FB2-D589B17BCFE9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F8B4FEE-2F65-464F-BF06-52F9AC4BE80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E12855-47A4-4975-8FB2-D589B17BCFE9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8B4FEE-2F65-464F-BF06-52F9AC4BE80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6.jpeg"/><Relationship Id="rId5" Type="http://schemas.openxmlformats.org/officeDocument/2006/relationships/image" Target="../media/image12.jpeg"/><Relationship Id="rId10" Type="http://schemas.microsoft.com/office/2007/relationships/hdphoto" Target="../media/hdphoto4.wdp"/><Relationship Id="rId4" Type="http://schemas.openxmlformats.org/officeDocument/2006/relationships/image" Target="../media/image4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56792"/>
            <a:ext cx="9144000" cy="334800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200000"/>
              </a:lnSpc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КОНКУРЕНТОСПОСОБНОСТЬ </a:t>
            </a:r>
          </a:p>
          <a:p>
            <a:pPr algn="ctr">
              <a:lnSpc>
                <a:spcPct val="200000"/>
              </a:lnSpc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СЕЛЬХОЗТОВАРОПРОИЗВОДИТЕЛЕЙ: </a:t>
            </a:r>
          </a:p>
          <a:p>
            <a:pPr algn="ctr">
              <a:lnSpc>
                <a:spcPct val="200000"/>
              </a:lnSpc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СОСТОЯНИЕ, ПРОБЛЕМЫ, ВОЗМОЖНОСТИ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6093296"/>
            <a:ext cx="5479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Выступление Н.М. Якушкина</a:t>
            </a: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44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512" y="-6548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Результаты финансово хозяйственной деятельности СХПК «</a:t>
            </a: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им. </a:t>
            </a:r>
            <a:r>
              <a:rPr lang="ru-RU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Вахитова</a:t>
            </a: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за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857232"/>
            <a:ext cx="2267744" cy="14287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Наименование показателей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857232"/>
            <a:ext cx="875496" cy="14287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Код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стро-ки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857232"/>
            <a:ext cx="4000528" cy="42862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Выручка от реализации СХПК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43768" y="857232"/>
            <a:ext cx="642942" cy="14287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%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786710" y="857232"/>
            <a:ext cx="1357290" cy="14287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(+/-)2014г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2013г, тыс.руб.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43240" y="1285860"/>
            <a:ext cx="2000264" cy="42862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2013 год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143504" y="1285860"/>
            <a:ext cx="2000264" cy="42862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2014 год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72198" y="1714488"/>
            <a:ext cx="1071570" cy="57150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сумма т.руб.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76056" y="1714488"/>
            <a:ext cx="1000132" cy="57150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Кол-во тонн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143240" y="1714488"/>
            <a:ext cx="1000132" cy="57150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Кол-во тонн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71934" y="1714488"/>
            <a:ext cx="1071570" cy="57150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сумма т.руб.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2285992"/>
            <a:ext cx="2357422" cy="45720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2285992"/>
            <a:ext cx="785818" cy="45720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43240" y="2285992"/>
            <a:ext cx="928694" cy="45720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71934" y="2285992"/>
            <a:ext cx="1071570" cy="45720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43504" y="2285992"/>
            <a:ext cx="928694" cy="45720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72198" y="2285992"/>
            <a:ext cx="1071570" cy="45720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43768" y="2285992"/>
            <a:ext cx="642942" cy="45720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786710" y="2285992"/>
            <a:ext cx="1357290" cy="45720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642821"/>
              </p:ext>
            </p:extLst>
          </p:nvPr>
        </p:nvGraphicFramePr>
        <p:xfrm>
          <a:off x="71406" y="2357430"/>
          <a:ext cx="2214578" cy="4454737"/>
        </p:xfrm>
        <a:graphic>
          <a:graphicData uri="http://schemas.openxmlformats.org/drawingml/2006/table">
            <a:tbl>
              <a:tblPr/>
              <a:tblGrid>
                <a:gridCol w="2214578"/>
              </a:tblGrid>
              <a:tr h="3571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Выручка от реал.прод. и услуг</a:t>
                      </a:r>
                    </a:p>
                  </a:txBody>
                  <a:tcPr marL="8812" marR="8812" marT="8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83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Прибыль</a:t>
                      </a:r>
                    </a:p>
                  </a:txBody>
                  <a:tcPr marL="8812" marR="8812" marT="8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36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Рентабельность</a:t>
                      </a:r>
                    </a:p>
                  </a:txBody>
                  <a:tcPr marL="8812" marR="8812" marT="8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36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Зерно</a:t>
                      </a:r>
                    </a:p>
                  </a:txBody>
                  <a:tcPr marL="8812" marR="8812" marT="8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9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картофель</a:t>
                      </a:r>
                    </a:p>
                  </a:txBody>
                  <a:tcPr marL="8812" marR="8812" marT="8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9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молоко</a:t>
                      </a:r>
                    </a:p>
                  </a:txBody>
                  <a:tcPr marL="8812" marR="8812" marT="8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скот всего</a:t>
                      </a:r>
                    </a:p>
                  </a:txBody>
                  <a:tcPr marL="8812" marR="8812" marT="8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из них мяса КРС и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прод.перераб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8812" marR="8812" marT="8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мяса свиней и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прод.перер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8812" marR="8812" marT="8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9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прочая продукция</a:t>
                      </a:r>
                    </a:p>
                  </a:txBody>
                  <a:tcPr marL="8812" marR="8812" marT="8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9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работы и услуги</a:t>
                      </a:r>
                    </a:p>
                  </a:txBody>
                  <a:tcPr marL="8812" marR="8812" marT="8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8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Получено дотации и компенсации</a:t>
                      </a:r>
                    </a:p>
                  </a:txBody>
                  <a:tcPr marL="8812" marR="8812" marT="8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9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Прочие поступления</a:t>
                      </a:r>
                    </a:p>
                  </a:txBody>
                  <a:tcPr marL="8812" marR="8812" marT="8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9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Итого приход</a:t>
                      </a:r>
                    </a:p>
                  </a:txBody>
                  <a:tcPr marL="8812" marR="8812" marT="8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89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Фонд оплаты труда</a:t>
                      </a:r>
                    </a:p>
                  </a:txBody>
                  <a:tcPr marL="8812" marR="8812" marT="8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9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зарплата на 1 работника</a:t>
                      </a:r>
                    </a:p>
                  </a:txBody>
                  <a:tcPr marL="8812" marR="8812" marT="8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ср. мес. Зарплата на 1 работника</a:t>
                      </a:r>
                    </a:p>
                  </a:txBody>
                  <a:tcPr marL="8812" marR="8812" marT="8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317811"/>
              </p:ext>
            </p:extLst>
          </p:nvPr>
        </p:nvGraphicFramePr>
        <p:xfrm>
          <a:off x="3214678" y="2357430"/>
          <a:ext cx="785818" cy="4408147"/>
        </p:xfrm>
        <a:graphic>
          <a:graphicData uri="http://schemas.openxmlformats.org/drawingml/2006/table">
            <a:tbl>
              <a:tblPr/>
              <a:tblGrid>
                <a:gridCol w="785818"/>
              </a:tblGrid>
              <a:tr h="3571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29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528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528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1843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1680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8518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1007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461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546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2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22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9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173217"/>
              </p:ext>
            </p:extLst>
          </p:nvPr>
        </p:nvGraphicFramePr>
        <p:xfrm>
          <a:off x="4143372" y="2357430"/>
          <a:ext cx="928694" cy="4390128"/>
        </p:xfrm>
        <a:graphic>
          <a:graphicData uri="http://schemas.openxmlformats.org/drawingml/2006/table">
            <a:tbl>
              <a:tblPr/>
              <a:tblGrid>
                <a:gridCol w="928694"/>
              </a:tblGrid>
              <a:tr h="3571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269215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570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71759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471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33,7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471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13699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14461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146516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70185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35849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34336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24354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30915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300130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484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71675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163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2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13575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079605"/>
              </p:ext>
            </p:extLst>
          </p:nvPr>
        </p:nvGraphicFramePr>
        <p:xfrm>
          <a:off x="5214942" y="2357430"/>
          <a:ext cx="785818" cy="4357718"/>
        </p:xfrm>
        <a:graphic>
          <a:graphicData uri="http://schemas.openxmlformats.org/drawingml/2006/table">
            <a:tbl>
              <a:tblPr/>
              <a:tblGrid>
                <a:gridCol w="785818"/>
              </a:tblGrid>
              <a:tr h="3571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546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448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448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1576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1988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9222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1008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543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3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465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8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8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428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9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053931"/>
              </p:ext>
            </p:extLst>
          </p:nvPr>
        </p:nvGraphicFramePr>
        <p:xfrm>
          <a:off x="6143636" y="2357430"/>
          <a:ext cx="928694" cy="4357718"/>
        </p:xfrm>
        <a:graphic>
          <a:graphicData uri="http://schemas.openxmlformats.org/drawingml/2006/table">
            <a:tbl>
              <a:tblPr/>
              <a:tblGrid>
                <a:gridCol w="928694"/>
              </a:tblGrid>
              <a:tr h="3571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329820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488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97385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393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42,6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393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10582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30474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185770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93134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45848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47286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7645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2215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31890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361710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12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76132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207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17240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14415"/>
              </p:ext>
            </p:extLst>
          </p:nvPr>
        </p:nvGraphicFramePr>
        <p:xfrm>
          <a:off x="7215206" y="2357430"/>
          <a:ext cx="500066" cy="4357718"/>
        </p:xfrm>
        <a:graphic>
          <a:graphicData uri="http://schemas.openxmlformats.org/drawingml/2006/table">
            <a:tbl>
              <a:tblPr/>
              <a:tblGrid>
                <a:gridCol w="500066"/>
              </a:tblGrid>
              <a:tr h="3571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3,2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2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56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3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2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2,3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3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0,7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9,7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2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2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82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2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904735"/>
              </p:ext>
            </p:extLst>
          </p:nvPr>
        </p:nvGraphicFramePr>
        <p:xfrm>
          <a:off x="7858148" y="2357430"/>
          <a:ext cx="1214446" cy="4357718"/>
        </p:xfrm>
        <a:graphic>
          <a:graphicData uri="http://schemas.openxmlformats.org/drawingml/2006/table">
            <a:tbl>
              <a:tblPr/>
              <a:tblGrid>
                <a:gridCol w="1214446"/>
              </a:tblGrid>
              <a:tr h="3571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60605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25626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-3117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16013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8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39254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22949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9999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12950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8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-16709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2215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975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8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8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61580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58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4457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8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44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3665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555370"/>
              </p:ext>
            </p:extLst>
          </p:nvPr>
        </p:nvGraphicFramePr>
        <p:xfrm>
          <a:off x="2428860" y="2357430"/>
          <a:ext cx="642942" cy="4429156"/>
        </p:xfrm>
        <a:graphic>
          <a:graphicData uri="http://schemas.openxmlformats.org/drawingml/2006/table">
            <a:tbl>
              <a:tblPr/>
              <a:tblGrid>
                <a:gridCol w="642942"/>
              </a:tblGrid>
              <a:tr h="3571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448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8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8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2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2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8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8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1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8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613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133" marR="9133" marT="9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2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0"/>
            <a:ext cx="8316416" cy="14003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3200" b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400"/>
              </a:lnSpc>
            </a:pPr>
            <a:r>
              <a:rPr lang="ru-RU" dirty="0" smtClean="0"/>
              <a:t>Обеспеченность населения РТ</a:t>
            </a:r>
          </a:p>
          <a:p>
            <a:pPr>
              <a:lnSpc>
                <a:spcPts val="3400"/>
              </a:lnSpc>
            </a:pPr>
            <a:r>
              <a:rPr lang="ru-RU" dirty="0" smtClean="0"/>
              <a:t>основными видами сельхозпродукции в 2014г.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029545384"/>
              </p:ext>
            </p:extLst>
          </p:nvPr>
        </p:nvGraphicFramePr>
        <p:xfrm>
          <a:off x="611560" y="1992219"/>
          <a:ext cx="7488832" cy="4821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37667" y="2388578"/>
            <a:ext cx="1005403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D27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82</a:t>
            </a:r>
            <a:r>
              <a:rPr lang="ru-RU" sz="3200" b="1" dirty="0" smtClean="0">
                <a:solidFill>
                  <a:srgbClr val="D27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%</a:t>
            </a:r>
            <a:endParaRPr lang="ru-RU" sz="3200" b="1" dirty="0">
              <a:solidFill>
                <a:srgbClr val="D27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6872" y="2350551"/>
            <a:ext cx="121039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113%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0683" y="2656577"/>
            <a:ext cx="1187761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111%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7315" y="3444874"/>
            <a:ext cx="121039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119%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90144" y="4366845"/>
            <a:ext cx="121039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%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3548" y="4527566"/>
            <a:ext cx="123303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157%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664" y="3356992"/>
            <a:ext cx="123303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261%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2849" y="2202084"/>
            <a:ext cx="2175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Мясо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убойном весе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4040" y="1568986"/>
            <a:ext cx="2769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Хлебная продукция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пересчете на муку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4472" y="2000458"/>
            <a:ext cx="1067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Овощи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273" y="2636912"/>
            <a:ext cx="1604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Картофель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43808" y="6309320"/>
            <a:ext cx="958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Сахар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95372" y="5744323"/>
            <a:ext cx="1946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Яйцо,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млн.шт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86652" y="3615697"/>
            <a:ext cx="1147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Молоко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51520" y="1142870"/>
            <a:ext cx="1983668" cy="1061994"/>
            <a:chOff x="251520" y="1073255"/>
            <a:chExt cx="1983668" cy="1061994"/>
          </a:xfrm>
        </p:grpSpPr>
        <p:pic>
          <p:nvPicPr>
            <p:cNvPr id="22" name="Picture 2" descr="C:\Users\KStroeva\Desktop\Новая папка\produkt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073255"/>
              <a:ext cx="1983668" cy="1032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:\Users\KStroeva\Desktop\картинки\index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413" y="1385138"/>
              <a:ext cx="750111" cy="750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\\RAY\Pictures\ЭМБЛЕМЫ\МСХ\герб МСХ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8" y="107956"/>
            <a:ext cx="788592" cy="7649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25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 углом вверх 13"/>
          <p:cNvSpPr/>
          <p:nvPr/>
        </p:nvSpPr>
        <p:spPr>
          <a:xfrm rot="5400000">
            <a:off x="4242869" y="3830137"/>
            <a:ext cx="1450348" cy="360042"/>
          </a:xfrm>
          <a:prstGeom prst="bentUpArrow">
            <a:avLst>
              <a:gd name="adj1" fmla="val 36614"/>
              <a:gd name="adj2" fmla="val 50000"/>
              <a:gd name="adj3" fmla="val 37545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углом вверх 11"/>
          <p:cNvSpPr/>
          <p:nvPr/>
        </p:nvSpPr>
        <p:spPr>
          <a:xfrm rot="16200000" flipH="1">
            <a:off x="3450781" y="3830137"/>
            <a:ext cx="1450348" cy="360042"/>
          </a:xfrm>
          <a:prstGeom prst="bentUpArrow">
            <a:avLst>
              <a:gd name="adj1" fmla="val 36614"/>
              <a:gd name="adj2" fmla="val 50000"/>
              <a:gd name="adj3" fmla="val 37545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0" y="5958734"/>
            <a:ext cx="9144000" cy="809621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Рост валовой продукции в сопоставимой оценке к 2013г. = </a:t>
            </a:r>
            <a:r>
              <a:rPr lang="ru-RU" sz="2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2,3%</a:t>
            </a: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>
              <a:lnSpc>
                <a:spcPts val="3000"/>
              </a:lnSpc>
            </a:pP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т.ч</a:t>
            </a: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по </a:t>
            </a:r>
            <a:r>
              <a:rPr lang="ru-RU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сельхозформированиям</a:t>
            </a: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 </a:t>
            </a:r>
            <a:r>
              <a:rPr lang="ru-RU" sz="2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3%</a:t>
            </a:r>
            <a:endParaRPr lang="ru-RU" sz="2600" dirty="0">
              <a:solidFill>
                <a:srgbClr val="0066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3718" y="-4234"/>
            <a:ext cx="8320282" cy="14003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ctr">
              <a:lnSpc>
                <a:spcPts val="3400"/>
              </a:lnSpc>
              <a:defRPr sz="3200" b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Валовая продукция </a:t>
            </a:r>
            <a:br>
              <a:rPr lang="ru-RU" dirty="0" smtClean="0"/>
            </a:br>
            <a:r>
              <a:rPr lang="ru-RU" dirty="0" smtClean="0"/>
              <a:t>сельского хозяйства РТ за 2014г. </a:t>
            </a:r>
            <a:br>
              <a:rPr lang="ru-RU" dirty="0" smtClean="0"/>
            </a:br>
            <a:r>
              <a:rPr lang="ru-RU" dirty="0" smtClean="0"/>
              <a:t>по всем категориям хозяйств</a:t>
            </a:r>
            <a:endParaRPr lang="ru-RU" dirty="0"/>
          </a:p>
        </p:txBody>
      </p:sp>
      <p:pic>
        <p:nvPicPr>
          <p:cNvPr id="3" name="Picture 2" descr="\\RAY\Pictures\ЭМБЛЕМЫ\МСХ\герб МСХ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7956"/>
            <a:ext cx="788592" cy="7649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98407" y="1529897"/>
            <a:ext cx="3537645" cy="1728192"/>
          </a:xfrm>
          <a:prstGeom prst="rect">
            <a:avLst/>
          </a:prstGeom>
          <a:solidFill>
            <a:srgbClr val="6477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ВП, всего</a:t>
            </a:r>
          </a:p>
          <a:p>
            <a:pPr algn="ctr">
              <a:lnSpc>
                <a:spcPts val="3000"/>
              </a:lnSpc>
            </a:pP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188,8 </a:t>
            </a:r>
            <a:r>
              <a:rPr lang="ru-R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млрд.</a:t>
            </a:r>
            <a:r>
              <a:rPr lang="ru-RU" sz="3000" b="1" strike="sngStrike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</a:p>
          <a:p>
            <a:pPr algn="ctr">
              <a:lnSpc>
                <a:spcPts val="3000"/>
              </a:lnSpc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т.ч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от жив-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ts val="3000"/>
              </a:lnSpc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100,3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млрд.</a:t>
            </a:r>
            <a:r>
              <a:rPr lang="ru-RU" sz="2800" b="1" strike="sngStrike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(53%)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6295" y="3536868"/>
            <a:ext cx="3434008" cy="396188"/>
          </a:xfrm>
          <a:prstGeom prst="rect">
            <a:avLst/>
          </a:prstGeom>
          <a:solidFill>
            <a:srgbClr val="6477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СХО и КФХ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65185" y="3536868"/>
            <a:ext cx="3434008" cy="396188"/>
          </a:xfrm>
          <a:prstGeom prst="rect">
            <a:avLst/>
          </a:prstGeom>
          <a:solidFill>
            <a:srgbClr val="6477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ЛПХ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6295" y="4047983"/>
            <a:ext cx="3434008" cy="17281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ВП, всего -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100,8 </a:t>
            </a:r>
            <a:r>
              <a:rPr lang="ru-RU" sz="2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млрд.</a:t>
            </a:r>
            <a:r>
              <a:rPr lang="ru-RU" sz="2600" b="1" strike="sngStrike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т.ч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от жив-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55,0 </a:t>
            </a:r>
            <a:r>
              <a:rPr lang="ru-RU" sz="2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млрд.</a:t>
            </a:r>
            <a:r>
              <a:rPr lang="ru-RU" sz="2600" b="1" strike="sngStrike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(55%)</a:t>
            </a:r>
            <a:endParaRPr lang="ru-RU" sz="2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65185" y="4040924"/>
            <a:ext cx="3434008" cy="17281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ВП, всего -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88,0 </a:t>
            </a:r>
            <a:r>
              <a:rPr lang="ru-RU" sz="2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млрд.</a:t>
            </a:r>
            <a:r>
              <a:rPr lang="ru-RU" sz="2600" b="1" strike="sngStrike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т. ч. от жив-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45,3 </a:t>
            </a:r>
            <a:r>
              <a:rPr lang="ru-RU" sz="2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млрд.</a:t>
            </a:r>
            <a:r>
              <a:rPr lang="ru-RU" sz="2600" b="1" strike="sngStrike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(51%)</a:t>
            </a:r>
            <a:endParaRPr lang="ru-RU" sz="2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" r="4169"/>
          <a:stretch/>
        </p:blipFill>
        <p:spPr bwMode="auto">
          <a:xfrm>
            <a:off x="260196" y="1529897"/>
            <a:ext cx="2303709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72"/>
          <a:stretch/>
        </p:blipFill>
        <p:spPr bwMode="auto">
          <a:xfrm>
            <a:off x="6571868" y="1529897"/>
            <a:ext cx="2284464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94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" r="4878"/>
          <a:stretch>
            <a:fillRect/>
          </a:stretch>
        </p:blipFill>
        <p:spPr bwMode="auto">
          <a:xfrm>
            <a:off x="4696122" y="5277430"/>
            <a:ext cx="2009223" cy="1418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2" descr="D:\Семейные фермы\с флешки\2012  Тюляч\сем.ферма 2012\КФХ Гиниятуллина А. С.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75643"/>
            <a:ext cx="2062906" cy="1418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3" descr="D:\Семейные фермы\с флешки\2012 Мамадыш\Вахитова Р.Г\Вахитова Раиса Галиевна Мамадышский район д.Каменный Почино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186" y="5275013"/>
            <a:ext cx="2014876" cy="1419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 bwMode="auto">
          <a:xfrm>
            <a:off x="179512" y="800853"/>
            <a:ext cx="3048192" cy="974160"/>
          </a:xfrm>
          <a:prstGeom prst="rect">
            <a:avLst/>
          </a:prstGeom>
          <a:solidFill>
            <a:srgbClr val="CCECFF"/>
          </a:solidFill>
          <a:ln w="12700">
            <a:solidFill>
              <a:srgbClr val="0062AC"/>
            </a:solidFill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118195" tIns="59098" rIns="118195" bIns="59098" numCol="1" rtlCol="0" anchor="ctr" anchorCtr="0" compatLnSpc="1">
            <a:prstTxWarp prst="textNoShape">
              <a:avLst/>
            </a:prstTxWarp>
          </a:bodyPr>
          <a:lstStyle/>
          <a:p>
            <a:pPr algn="ctr"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>
                <a:solidFill>
                  <a:srgbClr val="006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Технологичные </a:t>
            </a:r>
            <a:br>
              <a:rPr lang="ru-RU" sz="1900" b="1" dirty="0">
                <a:solidFill>
                  <a:srgbClr val="006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sz="1900" b="1" dirty="0">
                <a:solidFill>
                  <a:srgbClr val="006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семейные фермы</a:t>
            </a:r>
          </a:p>
          <a:p>
            <a:pPr algn="ctr"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 smtClean="0">
                <a:solidFill>
                  <a:srgbClr val="006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469 ед.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0062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3610472" y="800853"/>
            <a:ext cx="2388302" cy="974160"/>
          </a:xfrm>
          <a:prstGeom prst="rect">
            <a:avLst/>
          </a:prstGeom>
          <a:solidFill>
            <a:srgbClr val="CCECFF"/>
          </a:solidFill>
          <a:ln w="12700">
            <a:solidFill>
              <a:srgbClr val="0062AC"/>
            </a:solidFill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118195" tIns="59098" rIns="118195" bIns="59098" numCol="1" rtlCol="0" anchor="ctr" anchorCtr="0" compatLnSpc="1">
            <a:prstTxWarp prst="textNoShape">
              <a:avLst/>
            </a:prstTxWarp>
          </a:bodyPr>
          <a:lstStyle/>
          <a:p>
            <a:pPr algn="ctr"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>
                <a:solidFill>
                  <a:srgbClr val="006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Наличие</a:t>
            </a:r>
          </a:p>
          <a:p>
            <a:pPr algn="ctr"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>
                <a:solidFill>
                  <a:srgbClr val="006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семейных ферм</a:t>
            </a:r>
          </a:p>
          <a:p>
            <a:pPr algn="ctr" defTabSz="91519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6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1093 ед.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6418784" y="800853"/>
            <a:ext cx="2545704" cy="974160"/>
          </a:xfrm>
          <a:prstGeom prst="rect">
            <a:avLst/>
          </a:prstGeom>
          <a:solidFill>
            <a:srgbClr val="CCECFF"/>
          </a:solidFill>
          <a:ln w="12700">
            <a:solidFill>
              <a:srgbClr val="0062AC"/>
            </a:solidFill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118195" tIns="59098" rIns="118195" bIns="59098" numCol="1" rtlCol="0" anchor="ctr" anchorCtr="0" compatLnSpc="1">
            <a:prstTxWarp prst="textNoShape">
              <a:avLst/>
            </a:prstTxWarp>
          </a:bodyPr>
          <a:lstStyle/>
          <a:p>
            <a:pPr algn="ctr"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>
                <a:solidFill>
                  <a:srgbClr val="006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Строящиеся</a:t>
            </a:r>
          </a:p>
          <a:p>
            <a:pPr algn="ctr"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>
                <a:solidFill>
                  <a:srgbClr val="006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семейные фермы</a:t>
            </a:r>
          </a:p>
          <a:p>
            <a:pPr algn="ctr" defTabSz="91519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6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138 ед.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3227704" y="1268760"/>
            <a:ext cx="402681" cy="0"/>
          </a:xfrm>
          <a:prstGeom prst="line">
            <a:avLst/>
          </a:prstGeom>
          <a:ln w="28575">
            <a:solidFill>
              <a:srgbClr val="0062AC"/>
            </a:solidFill>
            <a:headEnd type="none" w="med" len="med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 bwMode="auto">
          <a:xfrm flipH="1">
            <a:off x="5998775" y="1268760"/>
            <a:ext cx="420009" cy="0"/>
          </a:xfrm>
          <a:prstGeom prst="line">
            <a:avLst/>
          </a:prstGeom>
          <a:ln w="28575">
            <a:solidFill>
              <a:srgbClr val="0062AC"/>
            </a:solidFill>
            <a:prstDash val="sysDash"/>
            <a:headEnd type="none" w="med" len="med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 bwMode="auto">
          <a:xfrm>
            <a:off x="1568846" y="2061962"/>
            <a:ext cx="6071133" cy="0"/>
          </a:xfrm>
          <a:prstGeom prst="line">
            <a:avLst/>
          </a:prstGeom>
          <a:ln w="28575">
            <a:solidFill>
              <a:srgbClr val="0062AC"/>
            </a:solidFill>
            <a:headEnd type="none" w="med" len="med"/>
            <a:tailEnd type="non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 bwMode="auto">
          <a:xfrm>
            <a:off x="1573953" y="2052171"/>
            <a:ext cx="1" cy="221538"/>
          </a:xfrm>
          <a:prstGeom prst="line">
            <a:avLst/>
          </a:prstGeom>
          <a:ln w="28575">
            <a:solidFill>
              <a:srgbClr val="0062AC"/>
            </a:solidFill>
            <a:headEnd type="none" w="med" len="med"/>
            <a:tailEnd type="non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 bwMode="auto">
          <a:xfrm>
            <a:off x="7630467" y="2052171"/>
            <a:ext cx="1" cy="221538"/>
          </a:xfrm>
          <a:prstGeom prst="line">
            <a:avLst/>
          </a:prstGeom>
          <a:ln w="28575">
            <a:solidFill>
              <a:srgbClr val="0062AC"/>
            </a:solidFill>
            <a:headEnd type="none" w="med" len="med"/>
            <a:tailEnd type="non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 bwMode="auto">
          <a:xfrm flipV="1">
            <a:off x="4807045" y="1772800"/>
            <a:ext cx="0" cy="561845"/>
          </a:xfrm>
          <a:prstGeom prst="line">
            <a:avLst/>
          </a:prstGeom>
          <a:ln w="28575">
            <a:solidFill>
              <a:srgbClr val="0062AC"/>
            </a:solidFill>
            <a:headEnd type="none" w="med" len="med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 bwMode="auto">
          <a:xfrm>
            <a:off x="179513" y="2272387"/>
            <a:ext cx="2901501" cy="375135"/>
          </a:xfrm>
          <a:prstGeom prst="rect">
            <a:avLst/>
          </a:prstGeom>
          <a:solidFill>
            <a:srgbClr val="CCECFF"/>
          </a:solidFill>
          <a:ln w="12700">
            <a:solidFill>
              <a:srgbClr val="0062AC"/>
            </a:solidFill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118195" tIns="59098" rIns="118195" bIns="59098" numCol="1" rtlCol="0" anchor="ctr" anchorCtr="0" compatLnSpc="1">
            <a:prstTxWarp prst="textNoShape">
              <a:avLst/>
            </a:prstTxWarp>
          </a:bodyPr>
          <a:lstStyle/>
          <a:p>
            <a:pPr algn="ctr"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>
                <a:solidFill>
                  <a:srgbClr val="006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2011-2012 гг.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3227704" y="2272387"/>
            <a:ext cx="5736783" cy="665868"/>
          </a:xfrm>
          <a:prstGeom prst="rect">
            <a:avLst/>
          </a:prstGeom>
          <a:solidFill>
            <a:srgbClr val="CCECFF"/>
          </a:solidFill>
          <a:ln w="12700">
            <a:solidFill>
              <a:srgbClr val="0062AC"/>
            </a:solidFill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118195" tIns="59098" rIns="118195" bIns="59098" numCol="1" rtlCol="0" anchor="ctr" anchorCtr="0" compatLnSpc="1">
            <a:prstTxWarp prst="textNoShape">
              <a:avLst/>
            </a:prstTxWarp>
          </a:bodyPr>
          <a:lstStyle/>
          <a:p>
            <a:pPr algn="ctr"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>
                <a:solidFill>
                  <a:srgbClr val="006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2012-2014 гг.</a:t>
            </a:r>
          </a:p>
          <a:p>
            <a:pPr algn="ctr"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>
                <a:solidFill>
                  <a:srgbClr val="006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Федеральные программы</a:t>
            </a: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80387" y="2771962"/>
            <a:ext cx="2900712" cy="179123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118195" tIns="59098" rIns="118195" bIns="59098" numCol="1" rtlCol="0" anchor="ctr" anchorCtr="0" compatLnSpc="1">
            <a:prstTxWarp prst="textNoShape">
              <a:avLst/>
            </a:prstTxWarp>
          </a:bodyPr>
          <a:lstStyle/>
          <a:p>
            <a:pPr algn="ctr"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Республиканская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программа </a:t>
            </a:r>
            <a:endParaRPr 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«Семейные фермы»</a:t>
            </a:r>
          </a:p>
          <a:p>
            <a:pPr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Софинансирование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  <a:p>
            <a:pPr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из бюджета РТ – 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361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млн </a:t>
            </a:r>
            <a:r>
              <a:rPr lang="ru-RU" sz="1600" b="1" strike="sngStrik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1600" b="1" strike="sngStrik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5193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Кол-во ферм – 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532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ед.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3225030" y="3060571"/>
            <a:ext cx="2802736" cy="2078691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118195" tIns="59098" rIns="118195" bIns="59098" numCol="1" rtlCol="0" anchor="ctr" anchorCtr="0" compatLnSpc="1">
            <a:prstTxWarp prst="textNoShape">
              <a:avLst/>
            </a:prstTxWarp>
          </a:bodyPr>
          <a:lstStyle/>
          <a:p>
            <a:pPr algn="ctr"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«Развитие семейных </a:t>
            </a:r>
          </a:p>
          <a:p>
            <a:pPr algn="ctr"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животноводч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ферм»</a:t>
            </a:r>
          </a:p>
          <a:p>
            <a:pPr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РФ </a:t>
            </a: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+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РТ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– 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426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млн </a:t>
            </a:r>
            <a:r>
              <a:rPr lang="ru-RU" sz="1400" b="1" strike="sngStrik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Кол-во ферм – </a:t>
            </a:r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223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ед.</a:t>
            </a:r>
          </a:p>
          <a:p>
            <a:pPr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   </a:t>
            </a:r>
            <a:r>
              <a:rPr lang="ru-RU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Прогноз на 2015г.</a:t>
            </a:r>
          </a:p>
          <a:p>
            <a:pPr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228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–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желающих </a:t>
            </a:r>
            <a:b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участвовать в программе</a:t>
            </a:r>
          </a:p>
          <a:p>
            <a:pPr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81,3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млн </a:t>
            </a:r>
            <a:r>
              <a:rPr lang="ru-RU" sz="1400" b="1" strike="sngStrik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–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заложенная </a:t>
            </a:r>
            <a:b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               поддержка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6102732" y="3060571"/>
            <a:ext cx="2861755" cy="2078691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118195" tIns="59098" rIns="118195" bIns="59098" numCol="1" rtlCol="0" anchor="ctr" anchorCtr="0" compatLnSpc="1">
            <a:prstTxWarp prst="textNoShape">
              <a:avLst/>
            </a:prstTxWarp>
          </a:bodyPr>
          <a:lstStyle/>
          <a:p>
            <a:pPr algn="ctr"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«Поддержка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начинающих </a:t>
            </a:r>
            <a:endParaRPr 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фермеров»</a:t>
            </a:r>
          </a:p>
          <a:p>
            <a:pPr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РФ + РТ – 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312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млн </a:t>
            </a:r>
            <a:r>
              <a:rPr lang="ru-RU" sz="1400" b="1" strike="sngStrik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Кол-во ферм – 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226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ед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   </a:t>
            </a:r>
            <a:r>
              <a:rPr lang="ru-RU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Прогноз 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 2015г.</a:t>
            </a:r>
          </a:p>
          <a:p>
            <a:pPr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396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– желающих </a:t>
            </a:r>
            <a:b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участвовать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 программе</a:t>
            </a:r>
          </a:p>
          <a:p>
            <a:pPr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92,7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млн </a:t>
            </a:r>
            <a:r>
              <a:rPr lang="ru-RU" sz="1400" b="1" strike="sngStrik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–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заложенная </a:t>
            </a:r>
            <a:b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               поддержка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t="7640" r="3275" b="2344"/>
          <a:stretch/>
        </p:blipFill>
        <p:spPr bwMode="auto">
          <a:xfrm>
            <a:off x="6940989" y="5284157"/>
            <a:ext cx="2023499" cy="1421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21648" y="125597"/>
            <a:ext cx="8522352" cy="50270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3200"/>
              </a:lnSpc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Программа развития семейных ферм</a:t>
            </a:r>
          </a:p>
        </p:txBody>
      </p:sp>
      <p:pic>
        <p:nvPicPr>
          <p:cNvPr id="25" name="Picture 2" descr="\\RAY\Pictures\ЭМБЛЕМЫ\МСХ\герб МСХ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8" y="107956"/>
            <a:ext cx="788592" cy="7649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69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производства валовой продукции сельского хозяйства </a:t>
            </a:r>
          </a:p>
          <a:p>
            <a:pPr algn="ctr"/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хозяйствах различных категорий РТ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01693"/>
              </p:ext>
            </p:extLst>
          </p:nvPr>
        </p:nvGraphicFramePr>
        <p:xfrm>
          <a:off x="107504" y="1698994"/>
          <a:ext cx="8856984" cy="4965922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4392488"/>
                <a:gridCol w="1728192"/>
                <a:gridCol w="1368152"/>
                <a:gridCol w="1368152"/>
              </a:tblGrid>
              <a:tr h="98171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Доля в общем объеме продукции, %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9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1990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2001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817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Хозяйства всех категорий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99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Сельхозорганизации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75,9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58,7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46,4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99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Хозяйства населения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24,1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40,0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46,6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725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Крестьянские </a:t>
                      </a: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(фермерские</a:t>
                      </a: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) хозяйства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7,0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05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9"/>
          <p:cNvSpPr>
            <a:spLocks noChangeArrowheads="1"/>
          </p:cNvSpPr>
          <p:nvPr/>
        </p:nvSpPr>
        <p:spPr bwMode="auto">
          <a:xfrm>
            <a:off x="3003348" y="1747136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endParaRPr lang="ru-RU" b="1" dirty="0">
              <a:latin typeface="Tahoma" pitchFamily="34" charset="0"/>
              <a:cs typeface="Arial" charset="0"/>
            </a:endParaRPr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332908" y="2472431"/>
            <a:ext cx="31426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endParaRPr lang="ru-RU" b="1" dirty="0">
              <a:latin typeface="Tahoma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9511" y="1839533"/>
            <a:ext cx="2823837" cy="2264435"/>
          </a:xfrm>
          <a:prstGeom prst="roundRect">
            <a:avLst>
              <a:gd name="adj" fmla="val 6771"/>
            </a:avLst>
          </a:prstGeom>
          <a:solidFill>
            <a:srgbClr val="FFFF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Выделено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кредитов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2006-2015гг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145,9</a:t>
            </a:r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тыс.ед</a:t>
            </a:r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endParaRPr lang="ru-RU" sz="11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т.ч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2015г.</a:t>
            </a:r>
            <a:b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853</a:t>
            </a:r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ед.</a:t>
            </a:r>
            <a:endParaRPr lang="ru-RU" sz="2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35896" y="1839533"/>
            <a:ext cx="3343243" cy="1239845"/>
          </a:xfrm>
          <a:prstGeom prst="roundRect">
            <a:avLst>
              <a:gd name="adj" fmla="val 11069"/>
            </a:avLst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80" tIns="59090" rIns="118180" bIns="5909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Общая сумма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кредитов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38,0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млрд </a:t>
            </a:r>
            <a:r>
              <a:rPr lang="ru-RU" sz="2000" b="1" strike="sngStrik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т.ч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2015 г.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230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млн </a:t>
            </a:r>
            <a:r>
              <a:rPr lang="ru-RU" sz="2000" b="1" strike="sngStrik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641394" y="3212976"/>
            <a:ext cx="3337746" cy="1035008"/>
          </a:xfrm>
          <a:prstGeom prst="roundRect">
            <a:avLst>
              <a:gd name="adj" fmla="val 9543"/>
            </a:avLst>
          </a:prstGeom>
          <a:solidFill>
            <a:srgbClr val="008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80" tIns="59090" rIns="118180" bIns="5909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Выплачено субсидий 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2,9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млрд </a:t>
            </a:r>
            <a:r>
              <a:rPr lang="ru-RU" sz="2000" b="1" strike="sngStrik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т.ч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2015 г. - </a:t>
            </a: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258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 </a:t>
            </a:r>
            <a:r>
              <a:rPr lang="ru-RU" sz="2000" b="1" strike="sngStrik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 rot="16200000">
            <a:off x="3107724" y="2213141"/>
            <a:ext cx="418298" cy="483035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18180" tIns="59090" rIns="118180" bIns="5909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6" name="Стрелка вниз 25"/>
          <p:cNvSpPr/>
          <p:nvPr/>
        </p:nvSpPr>
        <p:spPr>
          <a:xfrm rot="5400000">
            <a:off x="3097980" y="3494044"/>
            <a:ext cx="444216" cy="487599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18180" tIns="59090" rIns="118180" bIns="590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47631" y="940692"/>
            <a:ext cx="8228825" cy="796443"/>
          </a:xfrm>
          <a:prstGeom prst="rect">
            <a:avLst/>
          </a:prstGeom>
          <a:noFill/>
        </p:spPr>
        <p:txBody>
          <a:bodyPr wrap="square" lIns="118180" tIns="59090" rIns="118180" bIns="59090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Кредитование личных подсобных хозяйств </a:t>
            </a:r>
          </a:p>
          <a:p>
            <a:pPr algn="ctr"/>
            <a:r>
              <a:rPr lang="ru-RU" sz="2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Республике Татарстан</a:t>
            </a:r>
            <a:endParaRPr lang="ru-RU" sz="2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3" descr="\\Ray\архив икc\ЛПХ Мухаметшин Ф.Х\Мухаметшин\Кукморский\Кукмор фото\Кукмор фото\IMG_38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300" y="1655695"/>
            <a:ext cx="1821152" cy="11653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21648" y="-489"/>
            <a:ext cx="8522352" cy="9643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3400"/>
              </a:lnSpc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Стимулирование малых форм хозяйствования в АПК РТ</a:t>
            </a:r>
          </a:p>
        </p:txBody>
      </p:sp>
      <p:pic>
        <p:nvPicPr>
          <p:cNvPr id="15" name="Picture 2" descr="\\RAY\Pictures\ЭМБЛЕМЫ\МСХ\герб МСХ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8" y="107956"/>
            <a:ext cx="788592" cy="7649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57"/>
          <a:stretch/>
        </p:blipFill>
        <p:spPr bwMode="auto">
          <a:xfrm>
            <a:off x="171381" y="5337723"/>
            <a:ext cx="2155459" cy="132267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2"/>
          <a:stretch/>
        </p:blipFill>
        <p:spPr bwMode="auto">
          <a:xfrm>
            <a:off x="2455472" y="5337723"/>
            <a:ext cx="2161641" cy="13313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2"/>
          <a:stretch/>
        </p:blipFill>
        <p:spPr bwMode="auto">
          <a:xfrm>
            <a:off x="4742121" y="5337723"/>
            <a:ext cx="1918111" cy="133138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50"/>
          <a:stretch/>
        </p:blipFill>
        <p:spPr bwMode="auto">
          <a:xfrm>
            <a:off x="6804248" y="5337722"/>
            <a:ext cx="2160240" cy="13316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786" y="4287940"/>
            <a:ext cx="78014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связи с 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удорожанием процентных 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ставок по кредитам </a:t>
            </a:r>
            <a:endParaRPr lang="ru-RU" sz="20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20 до 28 процентов получено кредитов 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сравнению с 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2014г.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почти в 10 раз меньше.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 descr="\\RAY\Forum 2013\ДЕНЬ ПОЛЯ КУКМОР 26 июня 2013\Кукмор ИКС\7 в минсельхоз Малый Бизнес\малый бизнес\фото\теплица - растениеводство\Баязитов Зуфар\IMG_401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044" y="3095855"/>
            <a:ext cx="1800444" cy="11521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5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44016" y="44624"/>
            <a:ext cx="93965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СХПК</a:t>
            </a:r>
            <a:r>
              <a:rPr lang="ru-RU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«им</a:t>
            </a: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Вахитова</a:t>
            </a: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</a:t>
            </a:r>
            <a:r>
              <a:rPr lang="ru-RU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Кукморского</a:t>
            </a: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района РТ</a:t>
            </a:r>
          </a:p>
        </p:txBody>
      </p:sp>
      <p:pic>
        <p:nvPicPr>
          <p:cNvPr id="6" name="Picture 3" descr="C:\Users\user\Desktop\вахит 2015\фотки для рафиса\1 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429" y="1404654"/>
            <a:ext cx="3380483" cy="2253655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2" descr="C:\Users\user\Desktop\вахит 2015\фотки для рафиса\1 1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0226" y="1434218"/>
            <a:ext cx="3424222" cy="228281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67406" y="910998"/>
            <a:ext cx="3643338" cy="52322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Среднегодовая численность работников  368 чел.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 descr="C:\Users\user\Desktop\вахит 2015\фотки для рафиса\5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159" y="4200866"/>
            <a:ext cx="3285021" cy="2463767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65409" y="3939256"/>
            <a:ext cx="3439903" cy="52322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Поголовье КРС всего – 3300 гол, 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т ч к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оров – 1330 гол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0620" y="963869"/>
            <a:ext cx="3564000" cy="52322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Площадь с/х угодий 5531 га , </a:t>
            </a:r>
          </a:p>
          <a:p>
            <a:pPr algn="ctr"/>
            <a:r>
              <a:rPr lang="ru-RU" sz="1400" b="1" dirty="0">
                <a:latin typeface="Arial" pitchFamily="34" charset="0"/>
                <a:cs typeface="Arial" pitchFamily="34" charset="0"/>
              </a:rPr>
              <a:t>в т ч пашня 5098 га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4" descr="C:\Users\user\Desktop\вахит 2015\фотки для рафиса\2c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0226" y="4250217"/>
            <a:ext cx="3417698" cy="2414416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5067406" y="3983574"/>
            <a:ext cx="3636000" cy="46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Поголовье  свиней – 2000 гол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8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12" y="4462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СХПК </a:t>
            </a: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Им.Вахитова</a:t>
            </a: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</a:t>
            </a:r>
            <a:r>
              <a:rPr lang="ru-RU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Кукморского</a:t>
            </a: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района </a:t>
            </a:r>
          </a:p>
        </p:txBody>
      </p:sp>
      <p:pic>
        <p:nvPicPr>
          <p:cNvPr id="16" name="Picture 2" descr="C:\Users\user\Desktop\вахит 2015\Вахит парк всякие\_DSC0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3895" y="764704"/>
            <a:ext cx="4250593" cy="2961804"/>
          </a:xfrm>
          <a:prstGeom prst="rect">
            <a:avLst/>
          </a:prstGeom>
          <a:noFill/>
        </p:spPr>
      </p:pic>
      <p:pic>
        <p:nvPicPr>
          <p:cNvPr id="17" name="Picture 3" descr="C:\Users\user\Desktop\вахит 2015\Вахит парк всякие\_DSC07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08" y="3813168"/>
            <a:ext cx="4428492" cy="2952328"/>
          </a:xfrm>
          <a:prstGeom prst="rect">
            <a:avLst/>
          </a:prstGeom>
          <a:noFill/>
        </p:spPr>
      </p:pic>
      <p:pic>
        <p:nvPicPr>
          <p:cNvPr id="18" name="Picture 4" descr="C:\Users\user\Desktop\вахит 2015\доярки мега ферма Вахит\_DSC09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3895" y="3931767"/>
            <a:ext cx="4250593" cy="2833729"/>
          </a:xfrm>
          <a:prstGeom prst="rect">
            <a:avLst/>
          </a:prstGeom>
          <a:noFill/>
        </p:spPr>
      </p:pic>
      <p:pic>
        <p:nvPicPr>
          <p:cNvPr id="19" name="Picture 6" descr="C:\Users\user\Desktop\вахит 2015\доярки мега ферма Вахит\_DSC09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508" y="764705"/>
            <a:ext cx="4391825" cy="2975374"/>
          </a:xfrm>
          <a:prstGeom prst="rect">
            <a:avLst/>
          </a:prstGeom>
          <a:noFill/>
        </p:spPr>
      </p:pic>
      <p:pic>
        <p:nvPicPr>
          <p:cNvPr id="20" name="Picture 5" descr="C:\Users\user\Desktop\вахит 2015\доярки мега ферма Вахит\_DSC08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9382" y="2286562"/>
            <a:ext cx="3786214" cy="25241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121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12" y="-2738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Надой молока в СХПК «</a:t>
            </a:r>
            <a:r>
              <a:rPr lang="ru-RU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Им.Вахитова</a:t>
            </a: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</a:t>
            </a:r>
            <a:r>
              <a:rPr lang="ru-RU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Кукморского</a:t>
            </a: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 РТ</a:t>
            </a:r>
          </a:p>
        </p:txBody>
      </p:sp>
      <p:pic>
        <p:nvPicPr>
          <p:cNvPr id="8" name="Picture 3" descr="C:\Users\user\Desktop\вахит 2015\Вахит парк всякие\_DSC0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3671" y="1137444"/>
            <a:ext cx="4478809" cy="27208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951544"/>
              </p:ext>
            </p:extLst>
          </p:nvPr>
        </p:nvGraphicFramePr>
        <p:xfrm>
          <a:off x="179512" y="4041327"/>
          <a:ext cx="8784976" cy="25560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04456"/>
                <a:gridCol w="1296144"/>
                <a:gridCol w="1296144"/>
                <a:gridCol w="1152128"/>
                <a:gridCol w="936104"/>
              </a:tblGrid>
              <a:tr h="511205">
                <a:tc>
                  <a:txBody>
                    <a:bodyPr/>
                    <a:lstStyle/>
                    <a:p>
                      <a:pPr algn="ctr"/>
                      <a:endParaRPr lang="ru-RU" sz="20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2002 год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2014 год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(+/-)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в %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11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Валовый надой за год, ц.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15202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51110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35908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336</a:t>
                      </a:r>
                    </a:p>
                  </a:txBody>
                  <a:tcPr anchor="ctr"/>
                </a:tc>
              </a:tr>
              <a:tr h="511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Надой за 1 день, кг.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4165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14003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9838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336</a:t>
                      </a:r>
                    </a:p>
                  </a:txBody>
                  <a:tcPr anchor="ctr"/>
                </a:tc>
              </a:tr>
              <a:tr h="511205">
                <a:tc>
                  <a:txBody>
                    <a:bodyPr/>
                    <a:lstStyle/>
                    <a:p>
                      <a:pPr algn="l"/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Удой за 1 день  на 1 корову, кг.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235</a:t>
                      </a:r>
                    </a:p>
                  </a:txBody>
                  <a:tcPr anchor="ctr"/>
                </a:tc>
              </a:tr>
              <a:tr h="511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Надой на 1 корову, кг.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3577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8112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4535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227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4" descr="C:\Users\user\Desktop\вахит 2015\экструдер зерно\b9ec9edd062784d5ad763bf8cc3a5d4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1124744"/>
            <a:ext cx="3744416" cy="2754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0952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427</TotalTime>
  <Words>631</Words>
  <Application>Microsoft Office PowerPoint</Application>
  <PresentationFormat>Экран (4:3)</PresentationFormat>
  <Paragraphs>291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Строева Катя</dc:creator>
  <cp:lastModifiedBy>ALSU</cp:lastModifiedBy>
  <cp:revision>121</cp:revision>
  <cp:lastPrinted>2013-07-26T12:20:59Z</cp:lastPrinted>
  <dcterms:created xsi:type="dcterms:W3CDTF">2013-07-24T11:17:03Z</dcterms:created>
  <dcterms:modified xsi:type="dcterms:W3CDTF">2015-06-22T10:54:09Z</dcterms:modified>
</cp:coreProperties>
</file>